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ormorant Garamond Bold Italics" charset="1" panose="00000800000000000000"/>
      <p:regular r:id="rId13"/>
    </p:embeddedFont>
    <p:embeddedFont>
      <p:font typeface="Quicksand" charset="1" panose="00000000000000000000"/>
      <p:regular r:id="rId14"/>
    </p:embeddedFont>
    <p:embeddedFont>
      <p:font typeface="Quicksand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656" y="4922692"/>
            <a:ext cx="3127248" cy="4114800"/>
          </a:xfrm>
          <a:custGeom>
            <a:avLst/>
            <a:gdLst/>
            <a:ahLst/>
            <a:cxnLst/>
            <a:rect r="r" b="b" t="t" l="l"/>
            <a:pathLst>
              <a:path h="4114800" w="3127248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3735" y="2397325"/>
            <a:ext cx="16229942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Forecasting NYC Subway Ridership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89069" y="7167817"/>
            <a:ext cx="5926487" cy="155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196" spc="35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By </a:t>
            </a:r>
          </a:p>
          <a:p>
            <a:pPr algn="ctr">
              <a:lnSpc>
                <a:spcPts val="3075"/>
              </a:lnSpc>
            </a:pPr>
            <a:r>
              <a:rPr lang="en-US" sz="2196" spc="35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Krishnasurya Gopalakrishnan,</a:t>
            </a:r>
          </a:p>
          <a:p>
            <a:pPr algn="ctr">
              <a:lnSpc>
                <a:spcPts val="3075"/>
              </a:lnSpc>
            </a:pPr>
            <a:r>
              <a:rPr lang="en-US" sz="2196" spc="35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Monica Muniraj</a:t>
            </a:r>
          </a:p>
          <a:p>
            <a:pPr algn="ctr" marL="0" indent="0" lvl="0">
              <a:lnSpc>
                <a:spcPts val="307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653811" y="1625186"/>
            <a:ext cx="11643643" cy="52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DATS 6501 – Capstone Project Group 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23647" y="2835349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323647" y="687377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729769" y="2318414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29769" y="7240671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7306" y="0"/>
            <a:ext cx="8190694" cy="10287000"/>
          </a:xfrm>
          <a:custGeom>
            <a:avLst/>
            <a:gdLst/>
            <a:ahLst/>
            <a:cxnLst/>
            <a:rect r="r" b="b" t="t" l="l"/>
            <a:pathLst>
              <a:path h="10287000" w="8190694">
                <a:moveTo>
                  <a:pt x="0" y="0"/>
                </a:moveTo>
                <a:lnTo>
                  <a:pt x="8190694" y="0"/>
                </a:lnTo>
                <a:lnTo>
                  <a:pt x="81906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817" t="0" r="-2550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8971" y="3654499"/>
            <a:ext cx="8347621" cy="276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6"/>
              </a:lnSpc>
            </a:pPr>
            <a:r>
              <a:rPr lang="en-US" sz="262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This capstone project delivers a data-driven solution for transit operations and planning through an enterprise-grade, highly scalable, and reproducible cloud-native big data analytics pipeline to forecast NYC subway ridership.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99709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893" y="15849"/>
            <a:ext cx="4194107" cy="10271151"/>
            <a:chOff x="0" y="0"/>
            <a:chExt cx="1104621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13723" y="1543240"/>
            <a:ext cx="6330814" cy="7573376"/>
            <a:chOff x="0" y="0"/>
            <a:chExt cx="8441085" cy="1009783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8548" t="0" r="18548" b="0"/>
            <a:stretch>
              <a:fillRect/>
            </a:stretch>
          </p:blipFill>
          <p:spPr>
            <a:xfrm flipH="false" flipV="false"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9326" y="3208000"/>
            <a:ext cx="8225734" cy="590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771"/>
              </a:lnSpc>
              <a:buFont typeface="Arial"/>
              <a:buChar char="•"/>
            </a:pPr>
            <a:r>
              <a:rPr lang="en-US" sz="2299" spc="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Transit Capacity planning is critical for minimizing service disruptions, reducing overcrowding, and preventing long wait times for commuters.</a:t>
            </a:r>
          </a:p>
          <a:p>
            <a:pPr algn="l" marL="474979" indent="-237490" lvl="1">
              <a:lnSpc>
                <a:spcPts val="3607"/>
              </a:lnSpc>
              <a:buFont typeface="Arial"/>
              <a:buChar char="•"/>
            </a:pPr>
            <a:r>
              <a:rPr lang="en-US" sz="2199" spc="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NYC subway being one of the busiest transport system accommodates millions of daily riders, making forecasting crucial for daily operations, staffing, budgeting, and long-term maintenance planning.</a:t>
            </a:r>
          </a:p>
          <a:p>
            <a:pPr algn="l" marL="496569" indent="-248284" lvl="1">
              <a:lnSpc>
                <a:spcPts val="3771"/>
              </a:lnSpc>
              <a:buFont typeface="Arial"/>
              <a:buChar char="•"/>
            </a:pPr>
            <a:r>
              <a:rPr lang="en-US" sz="2299" spc="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There is a clear need for a highly scalable forecasting solution that integrates both recent and historical data to provide timely, accurate, and adaptable ridership insights.</a:t>
            </a:r>
          </a:p>
          <a:p>
            <a:pPr algn="l">
              <a:lnSpc>
                <a:spcPts val="3022"/>
              </a:lnSpc>
            </a:pPr>
          </a:p>
          <a:p>
            <a:pPr algn="l" marL="0" indent="0" lvl="0">
              <a:lnSpc>
                <a:spcPts val="302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18652"/>
            <a:ext cx="693806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Current scenario: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0651" y="0"/>
            <a:ext cx="4627349" cy="10287000"/>
            <a:chOff x="0" y="0"/>
            <a:chExt cx="121872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87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726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15073" y="1684924"/>
            <a:ext cx="5344227" cy="7573376"/>
            <a:chOff x="0" y="0"/>
            <a:chExt cx="827961" cy="1173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61" cy="1173314"/>
            </a:xfrm>
            <a:custGeom>
              <a:avLst/>
              <a:gdLst/>
              <a:ahLst/>
              <a:cxnLst/>
              <a:rect r="r" b="b" t="t" l="l"/>
              <a:pathLst>
                <a:path h="1173314" w="827961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t="0" r="-5634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599709"/>
            <a:ext cx="57028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474" y="1931165"/>
            <a:ext cx="10534129" cy="784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865" indent="-283932" lvl="1">
              <a:lnSpc>
                <a:spcPts val="4471"/>
              </a:lnSpc>
              <a:buFont typeface="Arial"/>
              <a:buChar char="•"/>
            </a:pPr>
            <a:r>
              <a:rPr lang="en-US" sz="26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Used Infrastructure as Code (IaC) to create, configure, and maintain all cloud resources required for the pipeline</a:t>
            </a:r>
          </a:p>
          <a:p>
            <a:pPr algn="l" marL="567865" indent="-283932" lvl="1">
              <a:lnSpc>
                <a:spcPts val="4471"/>
              </a:lnSpc>
              <a:buFont typeface="Arial"/>
              <a:buChar char="•"/>
            </a:pPr>
            <a:r>
              <a:rPr lang="en-US" sz="26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Built an ELT pipeline based on the Medallion Architecture, an industry-standard data design pattern that promotes modular and incremental data accomodation</a:t>
            </a:r>
          </a:p>
          <a:p>
            <a:pPr algn="l" marL="567865" indent="-283932" lvl="1">
              <a:lnSpc>
                <a:spcPts val="4471"/>
              </a:lnSpc>
              <a:buFont typeface="Arial"/>
              <a:buChar char="•"/>
            </a:pPr>
            <a:r>
              <a:rPr lang="en-US" sz="26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Automated the entire workflow, from raw data ingestion to model training, prediction, and forecast generation</a:t>
            </a:r>
          </a:p>
          <a:p>
            <a:pPr algn="l" marL="567865" indent="-283932" lvl="1">
              <a:lnSpc>
                <a:spcPts val="4471"/>
              </a:lnSpc>
              <a:buFont typeface="Arial"/>
              <a:buChar char="•"/>
            </a:pPr>
            <a:r>
              <a:rPr lang="en-US" sz="26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Engineered advanced temporal features to enhance the performance of the XGBoost-based multivariate time series model</a:t>
            </a:r>
          </a:p>
          <a:p>
            <a:pPr algn="l" marL="567865" indent="-283932" lvl="1">
              <a:lnSpc>
                <a:spcPts val="4471"/>
              </a:lnSpc>
              <a:buFont typeface="Arial"/>
              <a:buChar char="•"/>
            </a:pPr>
            <a:r>
              <a:rPr lang="en-US" sz="26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Deployed an interactive dashboard to visualize historical predictions vs. ground truth, as well as future ridership forecasts for data-driven insights</a:t>
            </a:r>
          </a:p>
          <a:p>
            <a:pPr algn="l">
              <a:lnSpc>
                <a:spcPts val="447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51792" y="1878929"/>
            <a:ext cx="4344915" cy="0"/>
          </a:xfrm>
          <a:prstGeom prst="line">
            <a:avLst/>
          </a:prstGeom>
          <a:ln cap="flat" w="57150">
            <a:solidFill>
              <a:srgbClr val="7994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8547" y="1924620"/>
            <a:ext cx="10926934" cy="7730053"/>
          </a:xfrm>
          <a:custGeom>
            <a:avLst/>
            <a:gdLst/>
            <a:ahLst/>
            <a:cxnLst/>
            <a:rect r="r" b="b" t="t" l="l"/>
            <a:pathLst>
              <a:path h="7730053" w="10926934">
                <a:moveTo>
                  <a:pt x="0" y="0"/>
                </a:moveTo>
                <a:lnTo>
                  <a:pt x="10926935" y="0"/>
                </a:lnTo>
                <a:lnTo>
                  <a:pt x="10926935" y="7730053"/>
                </a:lnTo>
                <a:lnTo>
                  <a:pt x="0" y="7730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31" r="0" b="-28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5162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Tech Stack and Architecture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1153752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Github link and Demo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3894" y="3759422"/>
            <a:ext cx="10947734" cy="226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5"/>
              </a:lnSpc>
              <a:spcBef>
                <a:spcPct val="0"/>
              </a:spcBef>
            </a:pPr>
            <a:r>
              <a:rPr lang="en-US" b="true" sz="6518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https://github.com/krishnasurya1110/capstone-project/tree/main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660651" y="0"/>
            <a:ext cx="4627349" cy="10287000"/>
            <a:chOff x="0" y="0"/>
            <a:chExt cx="121872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87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726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28925" y="1356812"/>
            <a:ext cx="5344227" cy="7573376"/>
            <a:chOff x="0" y="0"/>
            <a:chExt cx="827961" cy="11733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7961" cy="1173314"/>
            </a:xfrm>
            <a:custGeom>
              <a:avLst/>
              <a:gdLst/>
              <a:ahLst/>
              <a:cxnLst/>
              <a:rect r="r" b="b" t="t" l="l"/>
              <a:pathLst>
                <a:path h="1173314" w="827961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38569" t="0" r="-38569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DAGlR3DaYXE</dc:identifier>
  <dcterms:modified xsi:type="dcterms:W3CDTF">2011-08-01T06:04:30Z</dcterms:modified>
  <cp:revision>1</cp:revision>
  <dc:title>White Blue Simple Modern Enhancing Sales Strategy Presentation</dc:title>
</cp:coreProperties>
</file>